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94660"/>
  </p:normalViewPr>
  <p:slideViewPr>
    <p:cSldViewPr snapToGrid="0">
      <p:cViewPr varScale="1">
        <p:scale>
          <a:sx n="78" d="100"/>
          <a:sy n="78" d="100"/>
        </p:scale>
        <p:origin x="91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31229-14ED-475F-8808-0BAC65802C14}" type="datetimeFigureOut">
              <a:rPr lang="en-IN" smtClean="0"/>
              <a:t>01-09-2024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19001-D7A1-406D-B42B-E8670897C250}" type="slidenum">
              <a:rPr lang="en-IN" smtClean="0"/>
              <a:t>‹#›</a:t>
            </a:fld>
            <a:endParaRPr lang="en-IN"/>
          </a:p>
        </p:txBody>
      </p:sp>
    </p:spTree>
    <p:extLst>
      <p:ext uri="{BB962C8B-B14F-4D97-AF65-F5344CB8AC3E}">
        <p14:creationId xmlns:p14="http://schemas.microsoft.com/office/powerpoint/2010/main" val="423574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419001-D7A1-406D-B42B-E8670897C250}" type="slidenum">
              <a:rPr lang="en-IN" smtClean="0"/>
              <a:t>10</a:t>
            </a:fld>
            <a:endParaRPr lang="en-IN"/>
          </a:p>
        </p:txBody>
      </p:sp>
    </p:spTree>
    <p:extLst>
      <p:ext uri="{BB962C8B-B14F-4D97-AF65-F5344CB8AC3E}">
        <p14:creationId xmlns:p14="http://schemas.microsoft.com/office/powerpoint/2010/main" val="4268263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9/1/2024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9/1/2024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9/1/2024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9/1/2024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9/1/2024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9/1/2024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9/1/2024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9/1/2024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9/1/2024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9/1/2024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9/1/2024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9/1/2024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9/1/2024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9/1/2024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9/1/2024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9/1/2024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9/1/2024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9/1/2024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graph-pie-chart-business-finance-963016/"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pexels.com/photo/coding-computer-data-depth-of-field-57758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bsgrupo.com/bs-campus/blog/Excel-2016-Novedades-en-Visualizacion-de-Datos-1118"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jldexcelsp.blogspot.com/2015/01/calculo-de-tiempos-y-formato.html"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agenda-work-balance-366244/"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eople-equation.com/new-to-your-company-sell-your-ideas/" TargetMode="External"/><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hyperlink" Target="https://pxhere.com/en/photo/1457913" TargetMode="Externa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hyperlink" Target="https://www.rawpixel.com/image/380015/woman-writing-and-planning-business-strategy" TargetMode="External"/><Relationship Id="rId7" Type="http://schemas.openxmlformats.org/officeDocument/2006/relationships/hyperlink" Target="https://www.enago.jp/academy/research-aims-and-objectives/" TargetMode="External"/><Relationship Id="rId2" Type="http://schemas.openxmlformats.org/officeDocument/2006/relationships/image" Target="../media/image8.1"/><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www.thebluediamondgallery.com/tablet/a/analysis.html" TargetMode="Externa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hyperlink" Target="https://technofaq.org/posts/2018/12/digital-adoption-needs-more-than-just-tools-to-succeed/" TargetMode="External"/><Relationship Id="rId2" Type="http://schemas.openxmlformats.org/officeDocument/2006/relationships/image" Target="../media/image11.jpg"/><Relationship Id="rId1" Type="http://schemas.openxmlformats.org/officeDocument/2006/relationships/slideLayout" Target="../slideLayouts/slideLayout11.xml"/><Relationship Id="rId5" Type="http://schemas.openxmlformats.org/officeDocument/2006/relationships/hyperlink" Target="https://www.duperrin.com/english/2015/07/29/the-only-client-of-an-intranet-project-is-the-end-user/" TargetMode="Externa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hyperlink" Target="https://www.pngall.com/solution-png/download/36794" TargetMode="External"/><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hyperlink" Target="https://www.pngall.com/solution-png/download/36791"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thechoice.escp.eu/choose-to-lead/harnessing-ai-to-accelerate-digital-transformation/" TargetMode="External"/><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pxhere.com/ko/photo/547742" TargetMode="External"/><Relationship Id="rId2" Type="http://schemas.openxmlformats.org/officeDocument/2006/relationships/image" Target="../media/image16.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2C412-A1BC-7835-A27D-A3CA62015FBC}"/>
              </a:ext>
            </a:extLst>
          </p:cNvPr>
          <p:cNvSpPr>
            <a:spLocks noGrp="1"/>
          </p:cNvSpPr>
          <p:nvPr>
            <p:ph type="ctrTitle"/>
          </p:nvPr>
        </p:nvSpPr>
        <p:spPr>
          <a:xfrm>
            <a:off x="3215147" y="589935"/>
            <a:ext cx="6941575" cy="727588"/>
          </a:xfrm>
        </p:spPr>
        <p:txBody>
          <a:bodyPr/>
          <a:lstStyle/>
          <a:p>
            <a:r>
              <a:rPr lang="en-IN" sz="2800" b="1" dirty="0">
                <a:solidFill>
                  <a:schemeClr val="bg1"/>
                </a:solidFill>
                <a:latin typeface="Times New Roman" panose="02020603050405020304" pitchFamily="18" charset="0"/>
                <a:cs typeface="Times New Roman" panose="02020603050405020304" pitchFamily="18" charset="0"/>
              </a:rPr>
              <a:t>Employee data analysis using excel</a:t>
            </a:r>
          </a:p>
        </p:txBody>
      </p:sp>
      <p:sp>
        <p:nvSpPr>
          <p:cNvPr id="3" name="Subtitle 2">
            <a:extLst>
              <a:ext uri="{FF2B5EF4-FFF2-40B4-BE49-F238E27FC236}">
                <a16:creationId xmlns:a16="http://schemas.microsoft.com/office/drawing/2014/main" id="{87D82364-CA53-3625-4D13-1558C4049CD7}"/>
              </a:ext>
            </a:extLst>
          </p:cNvPr>
          <p:cNvSpPr>
            <a:spLocks noGrp="1"/>
          </p:cNvSpPr>
          <p:nvPr>
            <p:ph type="subTitle" idx="1"/>
          </p:nvPr>
        </p:nvSpPr>
        <p:spPr>
          <a:xfrm>
            <a:off x="550607" y="4316360"/>
            <a:ext cx="4955458" cy="1710813"/>
          </a:xfrm>
        </p:spPr>
        <p:txBody>
          <a:bodyPr>
            <a:normAutofit/>
          </a:bodyPr>
          <a:lstStyle/>
          <a:p>
            <a:r>
              <a:rPr lang="en-IN" sz="1600" dirty="0">
                <a:solidFill>
                  <a:schemeClr val="bg1"/>
                </a:solidFill>
                <a:latin typeface="Times New Roman" panose="02020603050405020304" pitchFamily="18" charset="0"/>
                <a:cs typeface="Times New Roman" panose="02020603050405020304" pitchFamily="18" charset="0"/>
              </a:rPr>
              <a:t>Student : Harini. C</a:t>
            </a:r>
          </a:p>
          <a:p>
            <a:r>
              <a:rPr lang="en-IN" sz="1600" dirty="0">
                <a:solidFill>
                  <a:schemeClr val="bg1"/>
                </a:solidFill>
                <a:latin typeface="Times New Roman" panose="02020603050405020304" pitchFamily="18" charset="0"/>
                <a:cs typeface="Times New Roman" panose="02020603050405020304" pitchFamily="18" charset="0"/>
              </a:rPr>
              <a:t>Register number: 22com830</a:t>
            </a:r>
          </a:p>
          <a:p>
            <a:r>
              <a:rPr lang="en-IN" sz="1600" dirty="0">
                <a:solidFill>
                  <a:schemeClr val="bg1"/>
                </a:solidFill>
                <a:latin typeface="Times New Roman" panose="02020603050405020304" pitchFamily="18" charset="0"/>
                <a:cs typeface="Times New Roman" panose="02020603050405020304" pitchFamily="18" charset="0"/>
              </a:rPr>
              <a:t>Department: commerce</a:t>
            </a:r>
          </a:p>
          <a:p>
            <a:r>
              <a:rPr lang="en-IN" sz="1600" dirty="0">
                <a:solidFill>
                  <a:schemeClr val="bg1"/>
                </a:solidFill>
                <a:latin typeface="Times New Roman" panose="02020603050405020304" pitchFamily="18" charset="0"/>
                <a:cs typeface="Times New Roman" panose="02020603050405020304" pitchFamily="18" charset="0"/>
              </a:rPr>
              <a:t>College: </a:t>
            </a:r>
            <a:r>
              <a:rPr lang="en-IN" sz="1600" dirty="0" err="1">
                <a:solidFill>
                  <a:schemeClr val="bg1"/>
                </a:solidFill>
                <a:latin typeface="Times New Roman" panose="02020603050405020304" pitchFamily="18" charset="0"/>
                <a:cs typeface="Times New Roman" panose="02020603050405020304" pitchFamily="18" charset="0"/>
              </a:rPr>
              <a:t>Valliammal</a:t>
            </a:r>
            <a:r>
              <a:rPr lang="en-IN" sz="1600" dirty="0">
                <a:solidFill>
                  <a:schemeClr val="bg1"/>
                </a:solidFill>
                <a:latin typeface="Times New Roman" panose="02020603050405020304" pitchFamily="18" charset="0"/>
                <a:cs typeface="Times New Roman" panose="02020603050405020304" pitchFamily="18" charset="0"/>
              </a:rPr>
              <a:t>  college for women</a:t>
            </a:r>
          </a:p>
        </p:txBody>
      </p:sp>
      <p:pic>
        <p:nvPicPr>
          <p:cNvPr id="9" name="Picture 8">
            <a:extLst>
              <a:ext uri="{FF2B5EF4-FFF2-40B4-BE49-F238E27FC236}">
                <a16:creationId xmlns:a16="http://schemas.microsoft.com/office/drawing/2014/main" id="{BAE82C5C-8D55-29A5-9EC8-28FCA9A0B66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18038" y="1922054"/>
            <a:ext cx="7315199" cy="3593844"/>
          </a:xfrm>
          <a:prstGeom prst="rect">
            <a:avLst/>
          </a:prstGeom>
        </p:spPr>
      </p:pic>
    </p:spTree>
    <p:extLst>
      <p:ext uri="{BB962C8B-B14F-4D97-AF65-F5344CB8AC3E}">
        <p14:creationId xmlns:p14="http://schemas.microsoft.com/office/powerpoint/2010/main" val="133743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E44F-0460-51C4-9F31-B7A7F75787C9}"/>
              </a:ext>
            </a:extLst>
          </p:cNvPr>
          <p:cNvSpPr>
            <a:spLocks noGrp="1"/>
          </p:cNvSpPr>
          <p:nvPr>
            <p:ph type="title"/>
          </p:nvPr>
        </p:nvSpPr>
        <p:spPr/>
        <p:txBody>
          <a:bodyPr/>
          <a:lstStyle/>
          <a:p>
            <a:pPr algn="ctr"/>
            <a:r>
              <a:rPr lang="en-IN" b="1" dirty="0"/>
              <a:t>MODELLING</a:t>
            </a:r>
          </a:p>
        </p:txBody>
      </p:sp>
      <p:sp>
        <p:nvSpPr>
          <p:cNvPr id="3" name="Content Placeholder 2">
            <a:extLst>
              <a:ext uri="{FF2B5EF4-FFF2-40B4-BE49-F238E27FC236}">
                <a16:creationId xmlns:a16="http://schemas.microsoft.com/office/drawing/2014/main" id="{8DDB1D5A-D408-E764-C7DF-787550B29B7D}"/>
              </a:ext>
            </a:extLst>
          </p:cNvPr>
          <p:cNvSpPr>
            <a:spLocks noGrp="1"/>
          </p:cNvSpPr>
          <p:nvPr>
            <p:ph idx="1"/>
          </p:nvPr>
        </p:nvSpPr>
        <p:spPr>
          <a:xfrm>
            <a:off x="850154" y="2387600"/>
            <a:ext cx="8825659" cy="4470400"/>
          </a:xfrm>
        </p:spPr>
        <p:txBody>
          <a:bodyPr>
            <a:normAutofit/>
          </a:bodyPr>
          <a:lstStyle/>
          <a:p>
            <a:pPr marL="0" indent="0">
              <a:buNone/>
            </a:pPr>
            <a:r>
              <a:rPr lang="en-US" dirty="0"/>
              <a:t>DATA COLLECTION </a:t>
            </a:r>
          </a:p>
          <a:p>
            <a:pPr>
              <a:buFont typeface="Wingdings" panose="05000000000000000000" pitchFamily="2" charset="2"/>
              <a:buChar char="Ø"/>
            </a:pPr>
            <a:r>
              <a:rPr lang="en-US" dirty="0"/>
              <a:t>Identification</a:t>
            </a:r>
          </a:p>
          <a:p>
            <a:pPr>
              <a:buFont typeface="Wingdings" panose="05000000000000000000" pitchFamily="2" charset="2"/>
              <a:buChar char="Ø"/>
            </a:pPr>
            <a:r>
              <a:rPr lang="en-US" dirty="0"/>
              <a:t>Gathering </a:t>
            </a:r>
          </a:p>
          <a:p>
            <a:pPr>
              <a:buFont typeface="Wingdings" panose="05000000000000000000" pitchFamily="2" charset="2"/>
              <a:buChar char="Ø"/>
            </a:pPr>
            <a:r>
              <a:rPr lang="en-US" dirty="0"/>
              <a:t>Preparation</a:t>
            </a:r>
          </a:p>
          <a:p>
            <a:pPr marL="0" indent="0">
              <a:buNone/>
            </a:pPr>
            <a:r>
              <a:rPr lang="en-US" dirty="0"/>
              <a:t>DATA CLEANING</a:t>
            </a:r>
          </a:p>
          <a:p>
            <a:pPr>
              <a:buFont typeface="Wingdings" panose="05000000000000000000" pitchFamily="2" charset="2"/>
              <a:buChar char="Ø"/>
            </a:pPr>
            <a:r>
              <a:rPr lang="en-US" dirty="0"/>
              <a:t>Standardization </a:t>
            </a:r>
          </a:p>
          <a:p>
            <a:pPr>
              <a:buFont typeface="Wingdings" panose="05000000000000000000" pitchFamily="2" charset="2"/>
              <a:buChar char="Ø"/>
            </a:pPr>
            <a:r>
              <a:rPr lang="en-US" dirty="0"/>
              <a:t>Correction </a:t>
            </a:r>
          </a:p>
          <a:p>
            <a:pPr>
              <a:buFont typeface="Wingdings" panose="05000000000000000000" pitchFamily="2" charset="2"/>
              <a:buChar char="Ø"/>
            </a:pPr>
            <a:r>
              <a:rPr lang="en-US" dirty="0"/>
              <a:t>Validation </a:t>
            </a:r>
          </a:p>
          <a:p>
            <a:pPr marL="0" indent="0">
              <a:buNone/>
            </a:pPr>
            <a:r>
              <a:rPr lang="en-US" dirty="0"/>
              <a:t>SUMMARY</a:t>
            </a:r>
          </a:p>
          <a:p>
            <a:pPr marL="0" indent="0">
              <a:buNone/>
            </a:pPr>
            <a:r>
              <a:rPr lang="en-US" dirty="0"/>
              <a:t> Data analysis involves examining, transforming, and modeling data to Extract insights , identify patterns, and support decisions-making. </a:t>
            </a:r>
            <a:endParaRPr lang="en-IN" dirty="0"/>
          </a:p>
        </p:txBody>
      </p:sp>
      <p:pic>
        <p:nvPicPr>
          <p:cNvPr id="5" name="Picture 4">
            <a:extLst>
              <a:ext uri="{FF2B5EF4-FFF2-40B4-BE49-F238E27FC236}">
                <a16:creationId xmlns:a16="http://schemas.microsoft.com/office/drawing/2014/main" id="{2EE3F3E6-90B7-58B0-6CD5-036816577F1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44720" y="2521372"/>
            <a:ext cx="6878320" cy="3362960"/>
          </a:xfrm>
          <a:prstGeom prst="rect">
            <a:avLst/>
          </a:prstGeom>
        </p:spPr>
      </p:pic>
    </p:spTree>
    <p:extLst>
      <p:ext uri="{BB962C8B-B14F-4D97-AF65-F5344CB8AC3E}">
        <p14:creationId xmlns:p14="http://schemas.microsoft.com/office/powerpoint/2010/main" val="76898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1E7E-615F-6329-2309-6EBD1D81057E}"/>
              </a:ext>
            </a:extLst>
          </p:cNvPr>
          <p:cNvSpPr>
            <a:spLocks noGrp="1"/>
          </p:cNvSpPr>
          <p:nvPr>
            <p:ph type="title"/>
          </p:nvPr>
        </p:nvSpPr>
        <p:spPr/>
        <p:txBody>
          <a:bodyPr/>
          <a:lstStyle/>
          <a:p>
            <a:pPr algn="ctr"/>
            <a:r>
              <a:rPr lang="en-IN" b="1" dirty="0"/>
              <a:t>RESULT</a:t>
            </a:r>
          </a:p>
        </p:txBody>
      </p:sp>
      <p:pic>
        <p:nvPicPr>
          <p:cNvPr id="9" name="Picture 8">
            <a:extLst>
              <a:ext uri="{FF2B5EF4-FFF2-40B4-BE49-F238E27FC236}">
                <a16:creationId xmlns:a16="http://schemas.microsoft.com/office/drawing/2014/main" id="{365EA891-086F-C0F8-3F55-4818657FF140}"/>
              </a:ext>
            </a:extLst>
          </p:cNvPr>
          <p:cNvPicPr>
            <a:picLocks noChangeAspect="1"/>
          </p:cNvPicPr>
          <p:nvPr/>
        </p:nvPicPr>
        <p:blipFill>
          <a:blip r:embed="rId2"/>
          <a:stretch>
            <a:fillRect/>
          </a:stretch>
        </p:blipFill>
        <p:spPr>
          <a:xfrm>
            <a:off x="2682239" y="3314700"/>
            <a:ext cx="6167121" cy="3268980"/>
          </a:xfrm>
          <a:prstGeom prst="rect">
            <a:avLst/>
          </a:prstGeom>
        </p:spPr>
      </p:pic>
    </p:spTree>
    <p:extLst>
      <p:ext uri="{BB962C8B-B14F-4D97-AF65-F5344CB8AC3E}">
        <p14:creationId xmlns:p14="http://schemas.microsoft.com/office/powerpoint/2010/main" val="327936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3273-E8B3-3022-5787-FCC14807915E}"/>
              </a:ext>
            </a:extLst>
          </p:cNvPr>
          <p:cNvSpPr>
            <a:spLocks noGrp="1"/>
          </p:cNvSpPr>
          <p:nvPr>
            <p:ph type="title"/>
          </p:nvPr>
        </p:nvSpPr>
        <p:spPr/>
        <p:txBody>
          <a:bodyPr/>
          <a:lstStyle/>
          <a:p>
            <a:pPr algn="ctr"/>
            <a:r>
              <a:rPr lang="en-IN" b="1" dirty="0"/>
              <a:t>CONCLUSION</a:t>
            </a:r>
          </a:p>
        </p:txBody>
      </p:sp>
      <p:sp>
        <p:nvSpPr>
          <p:cNvPr id="3" name="Text Placeholder 2">
            <a:extLst>
              <a:ext uri="{FF2B5EF4-FFF2-40B4-BE49-F238E27FC236}">
                <a16:creationId xmlns:a16="http://schemas.microsoft.com/office/drawing/2014/main" id="{17A09ED1-4BE2-4DFB-C4D9-7704966E2026}"/>
              </a:ext>
            </a:extLst>
          </p:cNvPr>
          <p:cNvSpPr>
            <a:spLocks noGrp="1"/>
          </p:cNvSpPr>
          <p:nvPr>
            <p:ph type="body" sz="half" idx="2"/>
          </p:nvPr>
        </p:nvSpPr>
        <p:spPr>
          <a:xfrm>
            <a:off x="345440" y="3149600"/>
            <a:ext cx="10688320" cy="3708400"/>
          </a:xfrm>
        </p:spPr>
        <p:txBody>
          <a:bodyPr/>
          <a:lstStyle/>
          <a:p>
            <a:r>
              <a:rPr lang="en-US" dirty="0"/>
              <a:t> CONCLUSION</a:t>
            </a:r>
          </a:p>
          <a:p>
            <a:r>
              <a:rPr lang="en-US" sz="2000" dirty="0"/>
              <a:t>In the employee data analysis conducted using Excel Provided valuable insights into workforce trends enabling more Informed decision-making. The use of Excel allowed efficient data organization, visualization and reporting, ultimately helping to enhance HR strategies, improve and employee satisfaction and optimize overall organizational performance</a:t>
            </a:r>
            <a:endParaRPr lang="en-IN" sz="2000" dirty="0"/>
          </a:p>
        </p:txBody>
      </p:sp>
    </p:spTree>
    <p:extLst>
      <p:ext uri="{BB962C8B-B14F-4D97-AF65-F5344CB8AC3E}">
        <p14:creationId xmlns:p14="http://schemas.microsoft.com/office/powerpoint/2010/main" val="117230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E095B-7FC2-2D3B-CE86-26F56E5D51C6}"/>
              </a:ext>
            </a:extLst>
          </p:cNvPr>
          <p:cNvSpPr>
            <a:spLocks noGrp="1"/>
          </p:cNvSpPr>
          <p:nvPr>
            <p:ph type="title"/>
          </p:nvPr>
        </p:nvSpPr>
        <p:spPr>
          <a:xfrm>
            <a:off x="1317523" y="973667"/>
            <a:ext cx="5427405" cy="933791"/>
          </a:xfrm>
        </p:spPr>
        <p:txBody>
          <a:bodyPr/>
          <a:lstStyle/>
          <a:p>
            <a:r>
              <a:rPr lang="en-IN" dirty="0"/>
              <a:t> PROJECT TITLE</a:t>
            </a:r>
          </a:p>
        </p:txBody>
      </p:sp>
      <p:sp>
        <p:nvSpPr>
          <p:cNvPr id="12" name="TextBox 11">
            <a:extLst>
              <a:ext uri="{FF2B5EF4-FFF2-40B4-BE49-F238E27FC236}">
                <a16:creationId xmlns:a16="http://schemas.microsoft.com/office/drawing/2014/main" id="{1E1B3FC0-8640-F324-FA35-A98E193AB1CA}"/>
              </a:ext>
            </a:extLst>
          </p:cNvPr>
          <p:cNvSpPr txBox="1"/>
          <p:nvPr/>
        </p:nvSpPr>
        <p:spPr>
          <a:xfrm>
            <a:off x="363794" y="2635045"/>
            <a:ext cx="5948516" cy="400110"/>
          </a:xfrm>
          <a:prstGeom prst="rect">
            <a:avLst/>
          </a:prstGeom>
          <a:noFill/>
        </p:spPr>
        <p:txBody>
          <a:bodyPr wrap="square" rtlCol="0">
            <a:spAutoFit/>
          </a:bodyPr>
          <a:lstStyle/>
          <a:p>
            <a:r>
              <a:rPr lang="en-IN" sz="2000" b="1" dirty="0"/>
              <a:t>Employee performance analysis using excel</a:t>
            </a:r>
          </a:p>
        </p:txBody>
      </p:sp>
      <p:pic>
        <p:nvPicPr>
          <p:cNvPr id="14" name="Picture 13">
            <a:extLst>
              <a:ext uri="{FF2B5EF4-FFF2-40B4-BE49-F238E27FC236}">
                <a16:creationId xmlns:a16="http://schemas.microsoft.com/office/drawing/2014/main" id="{77A7D04E-8FA4-3606-1F77-2CEE5E40EA8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15081" y="3429000"/>
            <a:ext cx="5781935" cy="2998933"/>
          </a:xfrm>
          <a:prstGeom prst="rect">
            <a:avLst/>
          </a:prstGeom>
          <a:ln>
            <a:noFill/>
          </a:ln>
          <a:effectLst>
            <a:softEdge rad="112500"/>
          </a:effectLst>
        </p:spPr>
      </p:pic>
      <p:pic>
        <p:nvPicPr>
          <p:cNvPr id="19" name="Picture 18">
            <a:extLst>
              <a:ext uri="{FF2B5EF4-FFF2-40B4-BE49-F238E27FC236}">
                <a16:creationId xmlns:a16="http://schemas.microsoft.com/office/drawing/2014/main" id="{E0A3B0A6-4D0F-5C69-B8B3-535951B9E93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69626" y="3586918"/>
            <a:ext cx="5507293" cy="27057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662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B160D-F737-DB7A-979C-897947902B43}"/>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B1F9CD08-EDC9-58DB-4B6F-4A7E51C937CE}"/>
              </a:ext>
            </a:extLst>
          </p:cNvPr>
          <p:cNvSpPr>
            <a:spLocks noGrp="1"/>
          </p:cNvSpPr>
          <p:nvPr>
            <p:ph idx="1"/>
          </p:nvPr>
        </p:nvSpPr>
        <p:spPr>
          <a:xfrm>
            <a:off x="825910" y="2603499"/>
            <a:ext cx="3991897" cy="3767803"/>
          </a:xfrm>
        </p:spPr>
        <p:txBody>
          <a:bodyPr/>
          <a:lstStyle/>
          <a:p>
            <a:r>
              <a:rPr lang="en-IN" dirty="0"/>
              <a:t>Problem S</a:t>
            </a:r>
          </a:p>
          <a:p>
            <a:r>
              <a:rPr lang="en-IN" dirty="0"/>
              <a:t>Problem Solving</a:t>
            </a:r>
          </a:p>
          <a:p>
            <a:r>
              <a:rPr lang="en-IN" dirty="0"/>
              <a:t>Project Overview</a:t>
            </a:r>
          </a:p>
          <a:p>
            <a:r>
              <a:rPr lang="en-IN" dirty="0"/>
              <a:t>End Users</a:t>
            </a:r>
          </a:p>
          <a:p>
            <a:r>
              <a:rPr lang="en-IN" dirty="0"/>
              <a:t>Our Solution and Proposition</a:t>
            </a:r>
          </a:p>
          <a:p>
            <a:r>
              <a:rPr lang="en-IN" dirty="0"/>
              <a:t>Dataset Description</a:t>
            </a:r>
          </a:p>
          <a:p>
            <a:r>
              <a:rPr lang="en-IN" dirty="0"/>
              <a:t>Modelling Approach</a:t>
            </a:r>
          </a:p>
          <a:p>
            <a:r>
              <a:rPr lang="en-IN" dirty="0"/>
              <a:t>Results and Discussion</a:t>
            </a:r>
          </a:p>
          <a:p>
            <a:r>
              <a:rPr lang="en-IN" dirty="0"/>
              <a:t>conclusion</a:t>
            </a:r>
          </a:p>
          <a:p>
            <a:endParaRPr lang="en-IN" dirty="0"/>
          </a:p>
        </p:txBody>
      </p:sp>
      <p:pic>
        <p:nvPicPr>
          <p:cNvPr id="5" name="Picture 4">
            <a:extLst>
              <a:ext uri="{FF2B5EF4-FFF2-40B4-BE49-F238E27FC236}">
                <a16:creationId xmlns:a16="http://schemas.microsoft.com/office/drawing/2014/main" id="{FEFE1B5B-2AED-0F68-AA43-DF4803D6385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584723" y="2603498"/>
            <a:ext cx="6081786" cy="3767804"/>
          </a:xfrm>
          <a:prstGeom prst="rect">
            <a:avLst/>
          </a:prstGeom>
        </p:spPr>
      </p:pic>
    </p:spTree>
    <p:extLst>
      <p:ext uri="{BB962C8B-B14F-4D97-AF65-F5344CB8AC3E}">
        <p14:creationId xmlns:p14="http://schemas.microsoft.com/office/powerpoint/2010/main" val="1429593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6F84-9295-84F0-AAC4-FF803BFC2AF3}"/>
              </a:ext>
            </a:extLst>
          </p:cNvPr>
          <p:cNvSpPr>
            <a:spLocks noGrp="1"/>
          </p:cNvSpPr>
          <p:nvPr>
            <p:ph type="title"/>
          </p:nvPr>
        </p:nvSpPr>
        <p:spPr>
          <a:xfrm>
            <a:off x="3706761" y="973668"/>
            <a:ext cx="6209606" cy="706964"/>
          </a:xfrm>
        </p:spPr>
        <p:txBody>
          <a:bodyPr/>
          <a:lstStyle/>
          <a:p>
            <a:r>
              <a:rPr lang="en-IN" sz="2800"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555504E9-C3A1-8469-3624-5C8B309D5385}"/>
              </a:ext>
            </a:extLst>
          </p:cNvPr>
          <p:cNvSpPr>
            <a:spLocks noGrp="1"/>
          </p:cNvSpPr>
          <p:nvPr>
            <p:ph idx="1"/>
          </p:nvPr>
        </p:nvSpPr>
        <p:spPr>
          <a:xfrm>
            <a:off x="127821" y="2841522"/>
            <a:ext cx="5879690" cy="4016477"/>
          </a:xfrm>
        </p:spPr>
        <p:txBody>
          <a:bodyPr>
            <a:normAutofit/>
          </a:bodyPr>
          <a:lstStyle/>
          <a:p>
            <a:r>
              <a:rPr lang="en-IN" sz="2000" dirty="0">
                <a:latin typeface="Times New Roman" panose="02020603050405020304" pitchFamily="18" charset="0"/>
                <a:cs typeface="Times New Roman" panose="02020603050405020304" pitchFamily="18" charset="0"/>
              </a:rPr>
              <a:t>Utilize Excel to efficiently analysis employee data leveraging function such as PIVOT TABLES, and conditional formatting.</a:t>
            </a:r>
          </a:p>
          <a:p>
            <a:r>
              <a:rPr lang="en-IN" sz="2000" dirty="0">
                <a:latin typeface="Times New Roman" panose="02020603050405020304" pitchFamily="18" charset="0"/>
                <a:cs typeface="Times New Roman" panose="02020603050405020304" pitchFamily="18" charset="0"/>
              </a:rPr>
              <a:t>The enables the identification of key  trends, such as current employees rates, performance levels. Decision –making processes by visualization this data through pie chart.</a:t>
            </a:r>
          </a:p>
        </p:txBody>
      </p:sp>
      <p:pic>
        <p:nvPicPr>
          <p:cNvPr id="8" name="Picture 7">
            <a:extLst>
              <a:ext uri="{FF2B5EF4-FFF2-40B4-BE49-F238E27FC236}">
                <a16:creationId xmlns:a16="http://schemas.microsoft.com/office/drawing/2014/main" id="{81FDFA94-CFAE-D583-3272-53534BD80AA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75502" y="2403628"/>
            <a:ext cx="2343706" cy="1844414"/>
          </a:xfrm>
          <a:prstGeom prst="rect">
            <a:avLst/>
          </a:prstGeom>
          <a:ln>
            <a:noFill/>
          </a:ln>
          <a:effectLst>
            <a:softEdge rad="112500"/>
          </a:effectLst>
        </p:spPr>
      </p:pic>
      <p:pic>
        <p:nvPicPr>
          <p:cNvPr id="11" name="Picture 10">
            <a:extLst>
              <a:ext uri="{FF2B5EF4-FFF2-40B4-BE49-F238E27FC236}">
                <a16:creationId xmlns:a16="http://schemas.microsoft.com/office/drawing/2014/main" id="{7FE660AD-A498-999A-54D8-4300D351590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965872" y="4358935"/>
            <a:ext cx="3098307" cy="2112885"/>
          </a:xfrm>
          <a:prstGeom prst="rect">
            <a:avLst/>
          </a:prstGeom>
          <a:ln>
            <a:noFill/>
          </a:ln>
          <a:effectLst>
            <a:softEdge rad="112500"/>
          </a:effectLst>
        </p:spPr>
      </p:pic>
    </p:spTree>
    <p:extLst>
      <p:ext uri="{BB962C8B-B14F-4D97-AF65-F5344CB8AC3E}">
        <p14:creationId xmlns:p14="http://schemas.microsoft.com/office/powerpoint/2010/main" val="1495625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FC60-296F-E96F-DF9C-55EFBD217583}"/>
              </a:ext>
            </a:extLst>
          </p:cNvPr>
          <p:cNvSpPr>
            <a:spLocks noGrp="1"/>
          </p:cNvSpPr>
          <p:nvPr>
            <p:ph type="title"/>
          </p:nvPr>
        </p:nvSpPr>
        <p:spPr>
          <a:xfrm>
            <a:off x="1154954" y="973668"/>
            <a:ext cx="8761413" cy="706964"/>
          </a:xfrm>
        </p:spPr>
        <p:txBody>
          <a:bodyPr/>
          <a:lstStyle/>
          <a:p>
            <a:r>
              <a:rPr lang="en-IN" dirty="0"/>
              <a:t>Project overview</a:t>
            </a:r>
            <a:br>
              <a:rPr lang="en-IN" dirty="0"/>
            </a:br>
            <a:endParaRPr lang="en-IN" dirty="0"/>
          </a:p>
        </p:txBody>
      </p:sp>
      <p:sp>
        <p:nvSpPr>
          <p:cNvPr id="3" name="Content Placeholder 2">
            <a:extLst>
              <a:ext uri="{FF2B5EF4-FFF2-40B4-BE49-F238E27FC236}">
                <a16:creationId xmlns:a16="http://schemas.microsoft.com/office/drawing/2014/main" id="{A0EBA013-C970-CE53-9A0B-A27F0FB865B4}"/>
              </a:ext>
            </a:extLst>
          </p:cNvPr>
          <p:cNvSpPr>
            <a:spLocks noGrp="1"/>
          </p:cNvSpPr>
          <p:nvPr>
            <p:ph idx="1"/>
          </p:nvPr>
        </p:nvSpPr>
        <p:spPr>
          <a:xfrm>
            <a:off x="5903650" y="2570290"/>
            <a:ext cx="6039774" cy="4287710"/>
          </a:xfrm>
        </p:spPr>
        <p:txBody>
          <a:bodyPr>
            <a:normAutofit/>
          </a:bodyPr>
          <a:lstStyle/>
          <a:p>
            <a:r>
              <a:rPr lang="en-US" dirty="0"/>
              <a:t>This project focuses on analyzing employee data to identify trends and  insights that can drive better decision. </a:t>
            </a:r>
          </a:p>
          <a:p>
            <a:r>
              <a:rPr lang="en-US" dirty="0"/>
              <a:t> Excel will be used to clean, organize, and visualize key metrics such as Employee demographics, performance, and  rates. The analysis will highlights areas of improvement in workforce management Helping to optimize resource allocation.</a:t>
            </a:r>
          </a:p>
          <a:p>
            <a:r>
              <a:rPr lang="en-US" dirty="0"/>
              <a:t> Outcomes will include detailed reports and dashboard for management Review. The finding aim to support strategic planning</a:t>
            </a:r>
            <a:endParaRPr lang="en-IN" dirty="0"/>
          </a:p>
        </p:txBody>
      </p:sp>
      <p:pic>
        <p:nvPicPr>
          <p:cNvPr id="5" name="Picture 4">
            <a:extLst>
              <a:ext uri="{FF2B5EF4-FFF2-40B4-BE49-F238E27FC236}">
                <a16:creationId xmlns:a16="http://schemas.microsoft.com/office/drawing/2014/main" id="{0D4FD758-5767-FCEF-0555-54FAD7F93D8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474347" y="528574"/>
            <a:ext cx="2459114" cy="1597152"/>
          </a:xfrm>
          <a:prstGeom prst="rect">
            <a:avLst/>
          </a:prstGeom>
        </p:spPr>
      </p:pic>
      <p:pic>
        <p:nvPicPr>
          <p:cNvPr id="10" name="Picture 9">
            <a:extLst>
              <a:ext uri="{FF2B5EF4-FFF2-40B4-BE49-F238E27FC236}">
                <a16:creationId xmlns:a16="http://schemas.microsoft.com/office/drawing/2014/main" id="{D366353C-2242-59BF-E09E-906AA2580D9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72372" y="4474346"/>
            <a:ext cx="2707689" cy="2148396"/>
          </a:xfrm>
          <a:prstGeom prst="rect">
            <a:avLst/>
          </a:prstGeom>
        </p:spPr>
      </p:pic>
      <p:pic>
        <p:nvPicPr>
          <p:cNvPr id="13" name="Picture 12">
            <a:extLst>
              <a:ext uri="{FF2B5EF4-FFF2-40B4-BE49-F238E27FC236}">
                <a16:creationId xmlns:a16="http://schemas.microsoft.com/office/drawing/2014/main" id="{A019513B-EF90-4757-BEFE-FA025DD2685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48576" y="2414725"/>
            <a:ext cx="2574523" cy="1855433"/>
          </a:xfrm>
          <a:prstGeom prst="rect">
            <a:avLst/>
          </a:prstGeom>
        </p:spPr>
      </p:pic>
    </p:spTree>
    <p:extLst>
      <p:ext uri="{BB962C8B-B14F-4D97-AF65-F5344CB8AC3E}">
        <p14:creationId xmlns:p14="http://schemas.microsoft.com/office/powerpoint/2010/main" val="1119908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C4F2-B6DB-0FBA-4D14-778A8FB3B073}"/>
              </a:ext>
            </a:extLst>
          </p:cNvPr>
          <p:cNvSpPr>
            <a:spLocks noGrp="1"/>
          </p:cNvSpPr>
          <p:nvPr>
            <p:ph type="title"/>
          </p:nvPr>
        </p:nvSpPr>
        <p:spPr>
          <a:xfrm>
            <a:off x="2610035" y="1063417"/>
            <a:ext cx="7370578" cy="1372986"/>
          </a:xfrm>
        </p:spPr>
        <p:txBody>
          <a:bodyPr/>
          <a:lstStyle/>
          <a:p>
            <a:r>
              <a:rPr lang="en-IN" sz="3600" b="1" dirty="0"/>
              <a:t>WHO ARE THE END USERS</a:t>
            </a:r>
          </a:p>
        </p:txBody>
      </p:sp>
      <p:sp>
        <p:nvSpPr>
          <p:cNvPr id="3" name="Text Placeholder 2">
            <a:extLst>
              <a:ext uri="{FF2B5EF4-FFF2-40B4-BE49-F238E27FC236}">
                <a16:creationId xmlns:a16="http://schemas.microsoft.com/office/drawing/2014/main" id="{F57113EC-2DBF-9ECA-2942-28299355D2EC}"/>
              </a:ext>
            </a:extLst>
          </p:cNvPr>
          <p:cNvSpPr>
            <a:spLocks noGrp="1"/>
          </p:cNvSpPr>
          <p:nvPr>
            <p:ph type="body" sz="half" idx="2"/>
          </p:nvPr>
        </p:nvSpPr>
        <p:spPr>
          <a:xfrm>
            <a:off x="3373516" y="4065972"/>
            <a:ext cx="4856084" cy="1651247"/>
          </a:xfrm>
        </p:spPr>
        <p:txBody>
          <a:bodyPr/>
          <a:lstStyle/>
          <a:p>
            <a:r>
              <a:rPr lang="en-US" dirty="0"/>
              <a:t>The end users of the employee data employee data analysis are HR Managers team leads and senior management.</a:t>
            </a:r>
            <a:endParaRPr lang="en-IN" dirty="0"/>
          </a:p>
        </p:txBody>
      </p:sp>
      <p:pic>
        <p:nvPicPr>
          <p:cNvPr id="5" name="Picture 4">
            <a:extLst>
              <a:ext uri="{FF2B5EF4-FFF2-40B4-BE49-F238E27FC236}">
                <a16:creationId xmlns:a16="http://schemas.microsoft.com/office/drawing/2014/main" id="{AFA26046-E345-6ADC-20B0-3426166382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7555" y="4281995"/>
            <a:ext cx="2112884" cy="1219200"/>
          </a:xfrm>
          <a:prstGeom prst="rect">
            <a:avLst/>
          </a:prstGeom>
        </p:spPr>
      </p:pic>
      <p:pic>
        <p:nvPicPr>
          <p:cNvPr id="13" name="Picture 12">
            <a:extLst>
              <a:ext uri="{FF2B5EF4-FFF2-40B4-BE49-F238E27FC236}">
                <a16:creationId xmlns:a16="http://schemas.microsoft.com/office/drawing/2014/main" id="{BBB5D669-4579-16F0-938F-C497E7BA2B2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797771" y="4128209"/>
            <a:ext cx="2823100" cy="1372986"/>
          </a:xfrm>
          <a:prstGeom prst="rect">
            <a:avLst/>
          </a:prstGeom>
        </p:spPr>
      </p:pic>
    </p:spTree>
    <p:extLst>
      <p:ext uri="{BB962C8B-B14F-4D97-AF65-F5344CB8AC3E}">
        <p14:creationId xmlns:p14="http://schemas.microsoft.com/office/powerpoint/2010/main" val="80997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8502-1266-28C6-8697-6B4CFE50F5BF}"/>
              </a:ext>
            </a:extLst>
          </p:cNvPr>
          <p:cNvSpPr>
            <a:spLocks noGrp="1"/>
          </p:cNvSpPr>
          <p:nvPr>
            <p:ph type="title"/>
          </p:nvPr>
        </p:nvSpPr>
        <p:spPr>
          <a:xfrm>
            <a:off x="550416" y="833121"/>
            <a:ext cx="3397697" cy="1537217"/>
          </a:xfrm>
        </p:spPr>
        <p:txBody>
          <a:bodyPr/>
          <a:lstStyle/>
          <a:p>
            <a:r>
              <a:rPr lang="en-IN" b="1" dirty="0"/>
              <a:t>OUR SOLUTION AND ITS VALUE PROPOSITION</a:t>
            </a:r>
          </a:p>
        </p:txBody>
      </p:sp>
      <p:sp>
        <p:nvSpPr>
          <p:cNvPr id="8" name="TextBox 7">
            <a:extLst>
              <a:ext uri="{FF2B5EF4-FFF2-40B4-BE49-F238E27FC236}">
                <a16:creationId xmlns:a16="http://schemas.microsoft.com/office/drawing/2014/main" id="{27BB25C6-D380-40C4-ED07-3F7A95BB23E4}"/>
              </a:ext>
            </a:extLst>
          </p:cNvPr>
          <p:cNvSpPr txBox="1"/>
          <p:nvPr/>
        </p:nvSpPr>
        <p:spPr>
          <a:xfrm>
            <a:off x="5527040" y="2818676"/>
            <a:ext cx="4815840" cy="336367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Conditional formatting – highlights missing cells</a:t>
            </a:r>
          </a:p>
          <a:p>
            <a:pPr marL="285750" indent="-285750">
              <a:lnSpc>
                <a:spcPct val="150000"/>
              </a:lnSpc>
              <a:buFont typeface="Arial" panose="020B0604020202020204" pitchFamily="34" charset="0"/>
              <a:buChar char="•"/>
            </a:pPr>
            <a:r>
              <a:rPr lang="en-US" dirty="0"/>
              <a:t> Filter – helps to remove the empty cells</a:t>
            </a:r>
          </a:p>
          <a:p>
            <a:pPr marL="285750" indent="-285750">
              <a:lnSpc>
                <a:spcPct val="150000"/>
              </a:lnSpc>
              <a:buFont typeface="Arial" panose="020B0604020202020204" pitchFamily="34" charset="0"/>
              <a:buChar char="•"/>
            </a:pPr>
            <a:r>
              <a:rPr lang="en-US" dirty="0"/>
              <a:t> Formulas – helps to identify the performance of employees</a:t>
            </a:r>
          </a:p>
          <a:p>
            <a:pPr marL="285750" indent="-285750">
              <a:lnSpc>
                <a:spcPct val="150000"/>
              </a:lnSpc>
              <a:buFont typeface="Arial" panose="020B0604020202020204" pitchFamily="34" charset="0"/>
              <a:buChar char="•"/>
            </a:pPr>
            <a:r>
              <a:rPr lang="en-US" dirty="0"/>
              <a:t> Pivot table – helps summarize</a:t>
            </a:r>
          </a:p>
          <a:p>
            <a:pPr marL="285750" indent="-285750">
              <a:lnSpc>
                <a:spcPct val="150000"/>
              </a:lnSpc>
              <a:buFont typeface="Arial" panose="020B0604020202020204" pitchFamily="34" charset="0"/>
              <a:buChar char="•"/>
            </a:pPr>
            <a:r>
              <a:rPr lang="en-US" dirty="0"/>
              <a:t> Pie chart – shows the data</a:t>
            </a:r>
            <a:endParaRPr lang="en-IN" dirty="0"/>
          </a:p>
        </p:txBody>
      </p:sp>
      <p:pic>
        <p:nvPicPr>
          <p:cNvPr id="13" name="Picture 12">
            <a:extLst>
              <a:ext uri="{FF2B5EF4-FFF2-40B4-BE49-F238E27FC236}">
                <a16:creationId xmlns:a16="http://schemas.microsoft.com/office/drawing/2014/main" id="{81450C13-C13D-C986-10C0-7E47086E6D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09921" y="396240"/>
            <a:ext cx="4114800" cy="1899920"/>
          </a:xfrm>
          <a:prstGeom prst="rect">
            <a:avLst/>
          </a:prstGeom>
        </p:spPr>
      </p:pic>
      <p:pic>
        <p:nvPicPr>
          <p:cNvPr id="18" name="Content Placeholder 17">
            <a:extLst>
              <a:ext uri="{FF2B5EF4-FFF2-40B4-BE49-F238E27FC236}">
                <a16:creationId xmlns:a16="http://schemas.microsoft.com/office/drawing/2014/main" id="{690F1CAA-1F79-E262-70EF-1EFF0935E432}"/>
              </a:ext>
            </a:extLst>
          </p:cNvPr>
          <p:cNvPicPr>
            <a:picLocks noGrp="1" noChangeAspect="1"/>
          </p:cNvPicPr>
          <p:nvPr>
            <p:ph idx="1"/>
          </p:nvPr>
        </p:nvPicPr>
        <p:blipFill>
          <a:blip r:embed="rId4">
            <a:extLst>
              <a:ext uri="{837473B0-CC2E-450A-ABE3-18F120FF3D39}">
                <a1611:picAttrSrcUrl xmlns:a1611="http://schemas.microsoft.com/office/drawing/2016/11/main" r:id="rId5"/>
              </a:ext>
            </a:extLst>
          </a:blip>
          <a:stretch>
            <a:fillRect/>
          </a:stretch>
        </p:blipFill>
        <p:spPr>
          <a:xfrm>
            <a:off x="924560" y="2391794"/>
            <a:ext cx="3397697" cy="3863917"/>
          </a:xfrm>
        </p:spPr>
      </p:pic>
    </p:spTree>
    <p:extLst>
      <p:ext uri="{BB962C8B-B14F-4D97-AF65-F5344CB8AC3E}">
        <p14:creationId xmlns:p14="http://schemas.microsoft.com/office/powerpoint/2010/main" val="416778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34FF-9A8E-5DA6-925C-B2B136870F49}"/>
              </a:ext>
            </a:extLst>
          </p:cNvPr>
          <p:cNvSpPr>
            <a:spLocks noGrp="1"/>
          </p:cNvSpPr>
          <p:nvPr>
            <p:ph type="title"/>
          </p:nvPr>
        </p:nvSpPr>
        <p:spPr>
          <a:xfrm>
            <a:off x="2783840" y="1269999"/>
            <a:ext cx="7196774" cy="1166403"/>
          </a:xfrm>
        </p:spPr>
        <p:txBody>
          <a:bodyPr/>
          <a:lstStyle/>
          <a:p>
            <a:r>
              <a:rPr lang="en-IN" dirty="0"/>
              <a:t>DATASET DESCRIPTION</a:t>
            </a:r>
          </a:p>
        </p:txBody>
      </p:sp>
      <p:sp>
        <p:nvSpPr>
          <p:cNvPr id="3" name="Text Placeholder 2">
            <a:extLst>
              <a:ext uri="{FF2B5EF4-FFF2-40B4-BE49-F238E27FC236}">
                <a16:creationId xmlns:a16="http://schemas.microsoft.com/office/drawing/2014/main" id="{F7A86C73-7638-4F75-65F8-C481B668389A}"/>
              </a:ext>
            </a:extLst>
          </p:cNvPr>
          <p:cNvSpPr>
            <a:spLocks noGrp="1"/>
          </p:cNvSpPr>
          <p:nvPr>
            <p:ph type="body" sz="half" idx="2"/>
          </p:nvPr>
        </p:nvSpPr>
        <p:spPr>
          <a:xfrm>
            <a:off x="1154954" y="3251200"/>
            <a:ext cx="2919206" cy="3444240"/>
          </a:xfrm>
        </p:spPr>
        <p:txBody>
          <a:bodyPr>
            <a:normAutofit lnSpcReduction="10000"/>
          </a:bodyPr>
          <a:lstStyle/>
          <a:p>
            <a:pPr marL="342900" indent="-342900">
              <a:buAutoNum type="arabicPeriod"/>
            </a:pPr>
            <a:r>
              <a:rPr lang="en-US" dirty="0"/>
              <a:t>Employee ID </a:t>
            </a:r>
          </a:p>
          <a:p>
            <a:pPr marL="342900" indent="-342900">
              <a:buAutoNum type="arabicPeriod"/>
            </a:pPr>
            <a:r>
              <a:rPr lang="en-US" dirty="0"/>
              <a:t>First name</a:t>
            </a:r>
          </a:p>
          <a:p>
            <a:pPr marL="342900" indent="-342900">
              <a:buAutoNum type="arabicPeriod"/>
            </a:pPr>
            <a:r>
              <a:rPr lang="en-US" dirty="0"/>
              <a:t> Gender</a:t>
            </a:r>
          </a:p>
          <a:p>
            <a:pPr marL="342900" indent="-342900">
              <a:buAutoNum type="arabicPeriod"/>
            </a:pPr>
            <a:r>
              <a:rPr lang="en-US" dirty="0"/>
              <a:t> Department </a:t>
            </a:r>
          </a:p>
          <a:p>
            <a:pPr marL="342900" indent="-342900">
              <a:buAutoNum type="arabicPeriod"/>
            </a:pPr>
            <a:r>
              <a:rPr lang="en-US" dirty="0"/>
              <a:t> Salary</a:t>
            </a:r>
          </a:p>
          <a:p>
            <a:pPr marL="342900" indent="-342900">
              <a:buAutoNum type="arabicPeriod"/>
            </a:pPr>
            <a:r>
              <a:rPr lang="en-US" dirty="0"/>
              <a:t> Start date </a:t>
            </a:r>
          </a:p>
          <a:p>
            <a:pPr marL="342900" indent="-342900">
              <a:buAutoNum type="arabicPeriod"/>
            </a:pPr>
            <a:r>
              <a:rPr lang="en-US" dirty="0"/>
              <a:t> FTE</a:t>
            </a:r>
          </a:p>
          <a:p>
            <a:pPr marL="342900" indent="-342900">
              <a:buAutoNum type="arabicPeriod"/>
            </a:pPr>
            <a:r>
              <a:rPr lang="en-US" dirty="0"/>
              <a:t> Employment type</a:t>
            </a:r>
          </a:p>
          <a:p>
            <a:pPr marL="342900" indent="-342900">
              <a:buAutoNum type="arabicPeriod"/>
            </a:pPr>
            <a:r>
              <a:rPr lang="en-US" dirty="0"/>
              <a:t>Work Location </a:t>
            </a:r>
            <a:endParaRPr lang="en-IN" dirty="0"/>
          </a:p>
        </p:txBody>
      </p:sp>
      <p:pic>
        <p:nvPicPr>
          <p:cNvPr id="6" name="Picture 5">
            <a:extLst>
              <a:ext uri="{FF2B5EF4-FFF2-40B4-BE49-F238E27FC236}">
                <a16:creationId xmlns:a16="http://schemas.microsoft.com/office/drawing/2014/main" id="{E1B38383-B61B-38A9-A7DA-5966B6064C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785360" y="3429000"/>
            <a:ext cx="6485366" cy="2926397"/>
          </a:xfrm>
          <a:prstGeom prst="rect">
            <a:avLst/>
          </a:prstGeom>
        </p:spPr>
      </p:pic>
    </p:spTree>
    <p:extLst>
      <p:ext uri="{BB962C8B-B14F-4D97-AF65-F5344CB8AC3E}">
        <p14:creationId xmlns:p14="http://schemas.microsoft.com/office/powerpoint/2010/main" val="121747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01320-C02F-DF3B-B958-3961B3559B7C}"/>
              </a:ext>
            </a:extLst>
          </p:cNvPr>
          <p:cNvSpPr>
            <a:spLocks noGrp="1"/>
          </p:cNvSpPr>
          <p:nvPr>
            <p:ph type="title"/>
          </p:nvPr>
        </p:nvSpPr>
        <p:spPr>
          <a:xfrm>
            <a:off x="2418080" y="1063417"/>
            <a:ext cx="7884160" cy="1372986"/>
          </a:xfrm>
        </p:spPr>
        <p:txBody>
          <a:bodyPr/>
          <a:lstStyle/>
          <a:p>
            <a:r>
              <a:rPr lang="en-IN" b="1" dirty="0"/>
              <a:t>THE “WOW” IN OUR SOLUTION</a:t>
            </a:r>
          </a:p>
        </p:txBody>
      </p:sp>
      <p:pic>
        <p:nvPicPr>
          <p:cNvPr id="7" name="Picture 6">
            <a:extLst>
              <a:ext uri="{FF2B5EF4-FFF2-40B4-BE49-F238E27FC236}">
                <a16:creationId xmlns:a16="http://schemas.microsoft.com/office/drawing/2014/main" id="{016834B2-449B-CB06-64FE-65A3BA43DB3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52500" y="3033602"/>
            <a:ext cx="10287000" cy="3539917"/>
          </a:xfrm>
          <a:prstGeom prst="rect">
            <a:avLst/>
          </a:prstGeom>
        </p:spPr>
      </p:pic>
      <p:sp>
        <p:nvSpPr>
          <p:cNvPr id="3" name="Text Placeholder 2">
            <a:extLst>
              <a:ext uri="{FF2B5EF4-FFF2-40B4-BE49-F238E27FC236}">
                <a16:creationId xmlns:a16="http://schemas.microsoft.com/office/drawing/2014/main" id="{95F0D046-117B-2933-4223-3265A83EFF59}"/>
              </a:ext>
            </a:extLst>
          </p:cNvPr>
          <p:cNvSpPr>
            <a:spLocks noGrp="1"/>
          </p:cNvSpPr>
          <p:nvPr>
            <p:ph type="body" sz="half" idx="2"/>
          </p:nvPr>
        </p:nvSpPr>
        <p:spPr>
          <a:xfrm>
            <a:off x="2153920" y="5242559"/>
            <a:ext cx="7884160" cy="1330960"/>
          </a:xfrm>
        </p:spPr>
        <p:txBody>
          <a:bodyPr/>
          <a:lstStyle/>
          <a:p>
            <a:r>
              <a:rPr lang="en-IN" b="1" dirty="0"/>
              <a:t>IFS(Z8&gt;=5,”VERYHIGH”,Z8&gt;=4,”HIGH”, Z8&gt;=3,”MED”,TRUE,”LOW”)</a:t>
            </a:r>
          </a:p>
        </p:txBody>
      </p:sp>
    </p:spTree>
    <p:extLst>
      <p:ext uri="{BB962C8B-B14F-4D97-AF65-F5344CB8AC3E}">
        <p14:creationId xmlns:p14="http://schemas.microsoft.com/office/powerpoint/2010/main" val="16600894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TM02900722[[fn=Ion Boardroom]]</Template>
  <TotalTime>147</TotalTime>
  <Words>389</Words>
  <Application>Microsoft Office PowerPoint</Application>
  <PresentationFormat>Widescreen</PresentationFormat>
  <Paragraphs>60</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vt:lpstr>
      <vt:lpstr>Times New Roman</vt:lpstr>
      <vt:lpstr>Wingdings</vt:lpstr>
      <vt:lpstr>Wingdings 3</vt:lpstr>
      <vt:lpstr>Ion Boardroom</vt:lpstr>
      <vt:lpstr>Employee data analysis using excel</vt:lpstr>
      <vt:lpstr> PROJECT TITLE</vt:lpstr>
      <vt:lpstr>Agenda</vt:lpstr>
      <vt:lpstr>PROBLEM STATEMENT</vt:lpstr>
      <vt:lpstr>Project overview </vt:lpstr>
      <vt:lpstr>WHO ARE THE END USERS</vt:lpstr>
      <vt:lpstr>OUR SOLUTION AND ITS VALUE PROPOSITION</vt:lpstr>
      <vt:lpstr>DATASET DESCRIPTION</vt:lpstr>
      <vt:lpstr>THE “WOW” IN OUR SOLUTION</vt:lpstr>
      <vt:lpstr>MODELLING</vt:lpstr>
      <vt:lpstr>RESULT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jayasri yuvarajan</dc:creator>
  <cp:lastModifiedBy>jayasri yuvarajan</cp:lastModifiedBy>
  <cp:revision>1</cp:revision>
  <dcterms:created xsi:type="dcterms:W3CDTF">2024-08-31T16:49:18Z</dcterms:created>
  <dcterms:modified xsi:type="dcterms:W3CDTF">2024-09-01T11:36:12Z</dcterms:modified>
</cp:coreProperties>
</file>